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71" r:id="rId2"/>
    <p:sldId id="332" r:id="rId3"/>
    <p:sldId id="333" r:id="rId4"/>
    <p:sldId id="348" r:id="rId5"/>
    <p:sldId id="330" r:id="rId6"/>
    <p:sldId id="328" r:id="rId7"/>
    <p:sldId id="277" r:id="rId8"/>
    <p:sldId id="282" r:id="rId9"/>
    <p:sldId id="285" r:id="rId10"/>
    <p:sldId id="334" r:id="rId11"/>
    <p:sldId id="286" r:id="rId12"/>
    <p:sldId id="290" r:id="rId13"/>
    <p:sldId id="313" r:id="rId14"/>
    <p:sldId id="315" r:id="rId15"/>
    <p:sldId id="314" r:id="rId16"/>
    <p:sldId id="339" r:id="rId17"/>
    <p:sldId id="311" r:id="rId18"/>
    <p:sldId id="338" r:id="rId19"/>
    <p:sldId id="308" r:id="rId20"/>
    <p:sldId id="310" r:id="rId21"/>
    <p:sldId id="275" r:id="rId22"/>
    <p:sldId id="309" r:id="rId23"/>
    <p:sldId id="342" r:id="rId24"/>
    <p:sldId id="351" r:id="rId25"/>
    <p:sldId id="350" r:id="rId26"/>
    <p:sldId id="307" r:id="rId27"/>
    <p:sldId id="294" r:id="rId28"/>
    <p:sldId id="352" r:id="rId29"/>
    <p:sldId id="353" r:id="rId30"/>
    <p:sldId id="316" r:id="rId31"/>
    <p:sldId id="355" r:id="rId32"/>
    <p:sldId id="317" r:id="rId33"/>
    <p:sldId id="318" r:id="rId34"/>
    <p:sldId id="343" r:id="rId35"/>
    <p:sldId id="344" r:id="rId36"/>
    <p:sldId id="345" r:id="rId37"/>
    <p:sldId id="319" r:id="rId38"/>
    <p:sldId id="280" r:id="rId39"/>
    <p:sldId id="326" r:id="rId40"/>
    <p:sldId id="337" r:id="rId41"/>
    <p:sldId id="336" r:id="rId42"/>
    <p:sldId id="289" r:id="rId43"/>
    <p:sldId id="320" r:id="rId44"/>
    <p:sldId id="321" r:id="rId45"/>
    <p:sldId id="322" r:id="rId46"/>
    <p:sldId id="323" r:id="rId47"/>
    <p:sldId id="325" r:id="rId48"/>
    <p:sldId id="324" r:id="rId49"/>
    <p:sldId id="347" r:id="rId50"/>
    <p:sldId id="327" r:id="rId51"/>
    <p:sldId id="354" r:id="rId52"/>
    <p:sldId id="34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13D"/>
    <a:srgbClr val="2A0272"/>
    <a:srgbClr val="1E0153"/>
    <a:srgbClr val="242F50"/>
    <a:srgbClr val="FFFFFF"/>
    <a:srgbClr val="ED7D31"/>
    <a:srgbClr val="243051"/>
    <a:srgbClr val="FF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0" autoAdjust="0"/>
    <p:restoredTop sz="80525" autoAdjust="0"/>
  </p:normalViewPr>
  <p:slideViewPr>
    <p:cSldViewPr snapToGrid="0">
      <p:cViewPr>
        <p:scale>
          <a:sx n="90" d="100"/>
          <a:sy n="90" d="100"/>
        </p:scale>
        <p:origin x="1696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0B170-996B-A442-A200-95E405D9B84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6D3EB-7EB7-7643-BFB6-47CA1AEC2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8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We’ve seen these 3 problems. Let’s now see how all these problems can be addressed</a:t>
            </a:r>
            <a:r>
              <a:rPr lang="en-US" baseline="0" dirty="0" smtClean="0"/>
              <a:t>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3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US" dirty="0" smtClean="0"/>
          </a:p>
          <a:p>
            <a:r>
              <a:rPr lang="en-US" dirty="0" smtClean="0"/>
              <a:t>Dedicated hardware for Android</a:t>
            </a:r>
          </a:p>
          <a:p>
            <a:r>
              <a:rPr lang="en-US" dirty="0" smtClean="0"/>
              <a:t>OS </a:t>
            </a:r>
            <a:r>
              <a:rPr lang="en-US" dirty="0" err="1" smtClean="0"/>
              <a:t>env</a:t>
            </a:r>
            <a:r>
              <a:rPr lang="en-US" dirty="0" smtClean="0"/>
              <a:t>: AWS (mostly </a:t>
            </a:r>
            <a:r>
              <a:rPr lang="en-US" dirty="0" err="1" smtClean="0"/>
              <a:t>linux</a:t>
            </a:r>
            <a:r>
              <a:rPr lang="en-US" dirty="0" smtClean="0"/>
              <a:t>), Azure (mostly Windows)</a:t>
            </a:r>
          </a:p>
          <a:p>
            <a:endParaRPr lang="en-US" dirty="0" smtClean="0"/>
          </a:p>
          <a:p>
            <a:r>
              <a:rPr lang="en-US" dirty="0" smtClean="0"/>
              <a:t>Recently a few tools and technologies became popular. Let’s see how they can help solve our</a:t>
            </a:r>
            <a:r>
              <a:rPr lang="en-US" baseline="0" dirty="0" smtClean="0"/>
              <a:t> issues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02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the past goods were delivered ‘as they are’ – multiple different packages</a:t>
            </a:r>
          </a:p>
          <a:p>
            <a:r>
              <a:rPr lang="en-US" baseline="0" dirty="0" smtClean="0"/>
              <a:t>Hard to load/unload on different infrastructures </a:t>
            </a:r>
          </a:p>
          <a:p>
            <a:r>
              <a:rPr lang="en-US" baseline="0" dirty="0" smtClean="0"/>
              <a:t>Solution: shipping container</a:t>
            </a:r>
          </a:p>
          <a:p>
            <a:r>
              <a:rPr lang="en-US" baseline="0" dirty="0" smtClean="0"/>
              <a:t>Engineers borrowed the same idea</a:t>
            </a:r>
          </a:p>
          <a:p>
            <a:r>
              <a:rPr lang="en-US" baseline="0" dirty="0" smtClean="0"/>
              <a:t>Isolation, </a:t>
            </a:r>
            <a:r>
              <a:rPr lang="en-US" baseline="0" dirty="0" err="1" smtClean="0"/>
              <a:t>Standartization</a:t>
            </a:r>
            <a:r>
              <a:rPr lang="en-US" baseline="0" dirty="0" smtClean="0"/>
              <a:t>, Automation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52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33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3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44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78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7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Virtualization emulates</a:t>
            </a:r>
            <a:r>
              <a:rPr lang="en-US" baseline="0" dirty="0" smtClean="0"/>
              <a:t> all devices (memory, disk, video, </a:t>
            </a:r>
            <a:r>
              <a:rPr lang="is-IS" baseline="0" dirty="0" smtClean="0"/>
              <a:t>….). We can run different OS-es</a:t>
            </a:r>
          </a:p>
          <a:p>
            <a:r>
              <a:rPr lang="is-IS" baseline="0" dirty="0" smtClean="0"/>
              <a:t>Containerization allows us to run only a single OS, but is much cheaper and lightweight.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5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30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24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72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26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1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68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91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baseline="0" dirty="0" smtClean="0"/>
              <a:t> is an implementation of the container idea</a:t>
            </a:r>
          </a:p>
          <a:p>
            <a:r>
              <a:rPr lang="en-US" baseline="0" dirty="0" smtClean="0"/>
              <a:t>Provides definition of container in “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”</a:t>
            </a:r>
          </a:p>
          <a:p>
            <a:r>
              <a:rPr lang="en-US" baseline="0" dirty="0" smtClean="0"/>
              <a:t>The container is stored as image</a:t>
            </a:r>
          </a:p>
          <a:p>
            <a:r>
              <a:rPr lang="en-US" baseline="0" dirty="0" smtClean="0"/>
              <a:t>The image is stored on a site/repo - 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17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baseline="0" dirty="0" smtClean="0"/>
              <a:t> is an implementation of the container idea</a:t>
            </a:r>
          </a:p>
          <a:p>
            <a:r>
              <a:rPr lang="en-US" baseline="0" dirty="0" smtClean="0"/>
              <a:t>Provides definition of container in “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”</a:t>
            </a:r>
          </a:p>
          <a:p>
            <a:r>
              <a:rPr lang="en-US" baseline="0" dirty="0" smtClean="0"/>
              <a:t>The container is stored as image</a:t>
            </a:r>
          </a:p>
          <a:p>
            <a:r>
              <a:rPr lang="en-US" baseline="0" dirty="0" smtClean="0"/>
              <a:t>The image is stored on a site/repo - 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22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  <a:endParaRPr lang="en-US" b="1" baseline="0" dirty="0" smtClean="0"/>
          </a:p>
          <a:p>
            <a:endParaRPr lang="en-US" dirty="0" smtClean="0"/>
          </a:p>
          <a:p>
            <a:r>
              <a:rPr lang="en-US" dirty="0" smtClean="0"/>
              <a:t>Run 2 (or more) </a:t>
            </a:r>
            <a:r>
              <a:rPr lang="en-US" dirty="0" err="1" smtClean="0"/>
              <a:t>mvn</a:t>
            </a:r>
            <a:r>
              <a:rPr lang="en-US" baseline="0" dirty="0" smtClean="0"/>
              <a:t> clean install in parallel to demonstrate they fail</a:t>
            </a:r>
          </a:p>
          <a:p>
            <a:r>
              <a:rPr lang="en-US" baseline="0" dirty="0" smtClean="0"/>
              <a:t>Now start a container with Ubuntu to show that containers actually work and show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uname</a:t>
            </a:r>
            <a:r>
              <a:rPr lang="en-US" baseline="0" dirty="0" smtClean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Whoami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restart does not work –this is not a VM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Run 2 containers to show that </a:t>
            </a:r>
            <a:r>
              <a:rPr lang="en-US" baseline="0" dirty="0" err="1" smtClean="0"/>
              <a:t>mvn</a:t>
            </a:r>
            <a:r>
              <a:rPr lang="en-US" baseline="0" dirty="0" smtClean="0"/>
              <a:t> clean install now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59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63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HRISTO</a:t>
            </a:r>
            <a:endParaRPr lang="en-US" b="1" baseline="0" dirty="0" smtClean="0"/>
          </a:p>
          <a:p>
            <a:endParaRPr lang="en-US" dirty="0" smtClean="0"/>
          </a:p>
          <a:p>
            <a:r>
              <a:rPr lang="en-US" dirty="0" smtClean="0"/>
              <a:t>Now it’s a time for demo.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can find the source, container definition (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) and the presentation itself in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r>
              <a:rPr lang="en-US" dirty="0" smtClean="0"/>
              <a:t>You can take a picture so you don’t have to remember or write</a:t>
            </a:r>
            <a:r>
              <a:rPr lang="en-US" baseline="0" dirty="0" smtClean="0"/>
              <a:t> down the address.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98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  <a:endParaRPr lang="en-US" b="1" baseline="0" dirty="0" smtClean="0"/>
          </a:p>
          <a:p>
            <a:endParaRPr lang="en-US" dirty="0" smtClean="0"/>
          </a:p>
          <a:p>
            <a:r>
              <a:rPr lang="en-US" dirty="0" smtClean="0"/>
              <a:t>Linux only</a:t>
            </a:r>
            <a:r>
              <a:rPr lang="en-US" baseline="0" dirty="0" smtClean="0"/>
              <a:t>. Windows requires different VM</a:t>
            </a:r>
          </a:p>
          <a:p>
            <a:r>
              <a:rPr lang="en-US" baseline="0" dirty="0" smtClean="0"/>
              <a:t>Discipline – cleanup still needed. CPU and memory contention is problem in containers too. This has to be addressed in the same way as with VM/standalone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Software is complex-</a:t>
            </a:r>
            <a:r>
              <a:rPr lang="en-US" baseline="0" dirty="0" smtClean="0"/>
              <a:t> it consists of many moving parts, developed by many teams using multiple technologies</a:t>
            </a:r>
          </a:p>
          <a:p>
            <a:r>
              <a:rPr lang="en-US" baseline="0" dirty="0" smtClean="0"/>
              <a:t>Like a car in an assembly line our software needs to pass through multiple stages of build and validation until we have an end product</a:t>
            </a:r>
          </a:p>
          <a:p>
            <a:r>
              <a:rPr lang="en-US" baseline="0" dirty="0" smtClean="0"/>
              <a:t>We wan to have this assembly line fully automated -&gt; release often and receive feedback.</a:t>
            </a:r>
            <a:endParaRPr lang="en-US" dirty="0" smtClean="0"/>
          </a:p>
          <a:p>
            <a:r>
              <a:rPr lang="en-US" dirty="0" smtClean="0"/>
              <a:t>When producing software we have</a:t>
            </a:r>
            <a:r>
              <a:rPr lang="en-US" baseline="0" dirty="0" smtClean="0"/>
              <a:t> to: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Deal with high complexity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an ‘assembly line’ like process for testing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this automated</a:t>
            </a:r>
            <a:endParaRPr lang="en-US" baseline="0" dirty="0"/>
          </a:p>
          <a:p>
            <a:r>
              <a:rPr lang="en-US" dirty="0" smtClean="0"/>
              <a:t>We</a:t>
            </a:r>
            <a:r>
              <a:rPr lang="en-US" baseline="0" dirty="0" smtClean="0"/>
              <a:t> can do </a:t>
            </a:r>
            <a:r>
              <a:rPr lang="en-US" baseline="0" dirty="0" err="1" smtClean="0"/>
              <a:t>everyting</a:t>
            </a:r>
            <a:r>
              <a:rPr lang="en-US" baseline="0" dirty="0" smtClean="0"/>
              <a:t> in a container, however we are missing one important concept </a:t>
            </a:r>
            <a:r>
              <a:rPr lang="is-IS" baseline="0" dirty="0" smtClean="0"/>
              <a:t>…</a:t>
            </a:r>
            <a:endParaRPr lang="en-US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Pipelines can</a:t>
            </a:r>
            <a:r>
              <a:rPr lang="en-US" baseline="0" dirty="0" smtClean="0"/>
              <a:t> help us reach from build through testing to the final packaging and release of our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7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We can use popular solutions with containers</a:t>
            </a:r>
          </a:p>
          <a:p>
            <a:r>
              <a:rPr lang="en-US" dirty="0" smtClean="0"/>
              <a:t>Or use homegrown</a:t>
            </a:r>
            <a:r>
              <a:rPr lang="en-US" baseline="0" dirty="0" smtClean="0"/>
              <a:t> tools</a:t>
            </a:r>
          </a:p>
          <a:p>
            <a:r>
              <a:rPr lang="en-US" baseline="0" dirty="0" smtClean="0"/>
              <a:t>However </a:t>
            </a:r>
            <a:r>
              <a:rPr lang="is-IS" baseline="0" dirty="0" smtClean="0"/>
              <a:t>… they all miss the concept of a pipeline and don’t treat it as a first class citizen</a:t>
            </a:r>
          </a:p>
          <a:p>
            <a:endParaRPr lang="is-IS" baseline="0" dirty="0" smtClean="0"/>
          </a:p>
          <a:p>
            <a:r>
              <a:rPr lang="is-IS" baseline="0" dirty="0" smtClean="0"/>
              <a:t>That’s why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78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CI that understands pipelines</a:t>
            </a:r>
          </a:p>
          <a:p>
            <a:r>
              <a:rPr lang="en-US" dirty="0" smtClean="0"/>
              <a:t>Concourse was build</a:t>
            </a:r>
            <a:r>
              <a:rPr lang="en-US" baseline="0" dirty="0" smtClean="0"/>
              <a:t> by the CF community out of necessity – after experimenting with Jenkins and </a:t>
            </a:r>
            <a:r>
              <a:rPr lang="en-US" baseline="0" dirty="0" err="1" smtClean="0"/>
              <a:t>GoCD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514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HRISTO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3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583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</a:p>
          <a:p>
            <a:endParaRPr lang="en-US" dirty="0" smtClean="0"/>
          </a:p>
          <a:p>
            <a:r>
              <a:rPr lang="en-US" dirty="0" smtClean="0"/>
              <a:t>Conveyor</a:t>
            </a:r>
            <a:r>
              <a:rPr lang="en-US" baseline="0" dirty="0" smtClean="0"/>
              <a:t> that accepts resources on the input and after processing/</a:t>
            </a:r>
            <a:r>
              <a:rPr lang="en-US" baseline="0" dirty="0" err="1" smtClean="0"/>
              <a:t>manifacturing</a:t>
            </a:r>
            <a:r>
              <a:rPr lang="en-US" baseline="0" dirty="0" smtClean="0"/>
              <a:t> outputs releases on the output.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Resources: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suite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Release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Final-release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Jobs: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 build &amp; unit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postgres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Deploy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430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b="1" dirty="0" smtClean="0"/>
          </a:p>
          <a:p>
            <a:r>
              <a:rPr lang="en-US" dirty="0" smtClean="0"/>
              <a:t>Show our local concourse pipeline and explain what it does</a:t>
            </a:r>
          </a:p>
          <a:p>
            <a:r>
              <a:rPr lang="en-US" dirty="0" smtClean="0"/>
              <a:t>Change the source of the example and demonstrate: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Concourse picks the change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Runs tests in parallel (in containers)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Packages and releases the code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3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All photos </a:t>
            </a:r>
            <a:r>
              <a:rPr lang="en-US" baseline="0" dirty="0" smtClean="0"/>
              <a:t>except our own images are Creative Commons license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44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Now it’s a time for demo.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can find the source, container definition (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) and the presentation itself in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r>
              <a:rPr lang="en-US" dirty="0" smtClean="0"/>
              <a:t>You can take a picture so you don’t have to remember or write</a:t>
            </a:r>
            <a:r>
              <a:rPr lang="en-US" baseline="0" dirty="0" smtClean="0"/>
              <a:t> down the address.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65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 – configuration in </a:t>
            </a:r>
            <a:r>
              <a:rPr lang="en-US" dirty="0" err="1" smtClean="0">
                <a:solidFill>
                  <a:schemeClr val="bg1"/>
                </a:solidFill>
              </a:rPr>
              <a:t>pipeline.yml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 – pipeline = resources</a:t>
            </a:r>
            <a:r>
              <a:rPr lang="en-US" baseline="0" dirty="0" smtClean="0">
                <a:solidFill>
                  <a:schemeClr val="bg1"/>
                </a:solidFill>
              </a:rPr>
              <a:t> + tasks &amp; jobs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 – easy to model the whole (end to end) release process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 – not </a:t>
            </a:r>
            <a:r>
              <a:rPr lang="en-US" dirty="0" err="1" smtClean="0">
                <a:solidFill>
                  <a:schemeClr val="bg1"/>
                </a:solidFill>
              </a:rPr>
              <a:t>matury</a:t>
            </a:r>
            <a:r>
              <a:rPr lang="en-US" dirty="0" smtClean="0">
                <a:solidFill>
                  <a:schemeClr val="bg1"/>
                </a:solidFill>
              </a:rPr>
              <a:t>. A lot of changes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 –</a:t>
            </a:r>
            <a:r>
              <a:rPr lang="en-US" baseline="0" dirty="0" smtClean="0">
                <a:solidFill>
                  <a:schemeClr val="bg1"/>
                </a:solidFill>
              </a:rPr>
              <a:t> build &amp; support of pipelines is hard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 – a lot of scripting involved in tasks/jobs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822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83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a lot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5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Everyone</a:t>
            </a:r>
            <a:r>
              <a:rPr lang="en-US" baseline="0" dirty="0" smtClean="0"/>
              <a:t> want to build quality systems, but it Turns out difficult</a:t>
            </a:r>
          </a:p>
          <a:p>
            <a:r>
              <a:rPr lang="en-US" baseline="0" dirty="0" smtClean="0"/>
              <a:t>Following are examples of </a:t>
            </a:r>
            <a:r>
              <a:rPr lang="en-US" b="1" baseline="0" dirty="0" smtClean="0"/>
              <a:t>common pitfalls during testing</a:t>
            </a:r>
          </a:p>
          <a:p>
            <a:r>
              <a:rPr lang="en-US" baseline="0" dirty="0" smtClean="0"/>
              <a:t>We will introduce tools that mitigate the presented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97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The first problem we</a:t>
            </a:r>
            <a:r>
              <a:rPr lang="en-US" baseline="0" dirty="0" smtClean="0"/>
              <a:t> want to present is the test pollution</a:t>
            </a:r>
            <a:endParaRPr lang="en-US" dirty="0" smtClean="0"/>
          </a:p>
          <a:p>
            <a:r>
              <a:rPr lang="en-US" dirty="0" smtClean="0"/>
              <a:t>In general pollution is caused by </a:t>
            </a:r>
            <a:r>
              <a:rPr lang="en-US" b="1" dirty="0" smtClean="0"/>
              <a:t>resources left behind</a:t>
            </a:r>
            <a:r>
              <a:rPr lang="en-US" dirty="0" smtClean="0"/>
              <a:t> (as in real life). </a:t>
            </a:r>
          </a:p>
          <a:p>
            <a:r>
              <a:rPr lang="en-US" dirty="0" smtClean="0"/>
              <a:t>These</a:t>
            </a:r>
            <a:r>
              <a:rPr lang="en-US" baseline="0" dirty="0" smtClean="0"/>
              <a:t> can be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/>
              <a:t>env</a:t>
            </a:r>
            <a:r>
              <a:rPr lang="en-US" baseline="0" dirty="0" smtClean="0"/>
              <a:t>. Variables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database/storage/persistence data causing an app/program to appear in certain state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files (another form of state)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dependencies already present on the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64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Consuming too much </a:t>
            </a:r>
            <a:r>
              <a:rPr lang="en-US" dirty="0" err="1" smtClean="0"/>
              <a:t>cpu</a:t>
            </a:r>
            <a:r>
              <a:rPr lang="en-US" dirty="0" smtClean="0"/>
              <a:t>/memory</a:t>
            </a:r>
            <a:r>
              <a:rPr lang="en-US" baseline="0" dirty="0" smtClean="0"/>
              <a:t> causes other leads to starvation for other processes</a:t>
            </a:r>
            <a:endParaRPr lang="en-US" dirty="0" smtClean="0"/>
          </a:p>
          <a:p>
            <a:r>
              <a:rPr lang="en-US" dirty="0" smtClean="0"/>
              <a:t>Running tests on the same machine</a:t>
            </a:r>
            <a:r>
              <a:rPr lang="en-US" baseline="0" dirty="0" smtClean="0"/>
              <a:t> may lead to delays and failures (hard to debug)</a:t>
            </a:r>
          </a:p>
          <a:p>
            <a:r>
              <a:rPr lang="en-US" dirty="0" smtClean="0"/>
              <a:t>Not talking for performance but for functional - unit/integration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50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pPr marL="0" lvl="0" indent="0">
              <a:buFontTx/>
              <a:buNone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Different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Kind of devices (emulators and physical hardware)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landscapes (cloud)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Backends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Libraries / set of dependencies and programs</a:t>
            </a:r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Let’s see how we can solve this 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4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4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3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6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83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4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30084-638A-49EC-8F7D-8272B704A55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9486" y="1712104"/>
            <a:ext cx="9144000" cy="237989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8000" spc="-150" dirty="0">
                <a:solidFill>
                  <a:schemeClr val="accent2"/>
                </a:solidFill>
              </a:rPr>
              <a:t>Don’t talk to strangers</a:t>
            </a:r>
            <a:r>
              <a:rPr lang="en-US" sz="8000" b="1" dirty="0"/>
              <a:t/>
            </a:r>
            <a:br>
              <a:rPr lang="en-US" sz="8000" b="1" dirty="0"/>
            </a:br>
            <a:endParaRPr lang="en-US" sz="8000" spc="-150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486" y="4016330"/>
            <a:ext cx="9144000" cy="49246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Test isolation with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| SAP Labs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Test problems summary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Test pollution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Resource contention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Multiple environments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52" y="2113468"/>
            <a:ext cx="4266666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Traditional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Dedicated hardware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Virtual machines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Cloud: AWS, Azure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New tools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113468"/>
            <a:ext cx="480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build, isolate, ship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3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65" name="Rectangle 64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" name="Rectangle 66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" name="Rectangle 67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" name="Rectangle 68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" name="Rectangle 69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" name="Rectangle 70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2" name="Rectangle 91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3" name="Rectangle 92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4" name="Rectangle 93"/>
          <p:cNvSpPr/>
          <p:nvPr/>
        </p:nvSpPr>
        <p:spPr bwMode="gray">
          <a:xfrm>
            <a:off x="646922" y="1371601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5" name="Rectangle 94"/>
          <p:cNvSpPr/>
          <p:nvPr/>
        </p:nvSpPr>
        <p:spPr bwMode="gray">
          <a:xfrm>
            <a:off x="646923" y="1906556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48" name="Rectangle 47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0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8086360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646924" y="1474238"/>
            <a:ext cx="86152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11249610" y="1471124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10796555" y="147423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10320694" y="1474235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9867639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9408890" y="1469278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8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0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0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0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Cloud Callout 46"/>
          <p:cNvSpPr/>
          <p:nvPr/>
        </p:nvSpPr>
        <p:spPr bwMode="gray">
          <a:xfrm>
            <a:off x="298581" y="2065174"/>
            <a:ext cx="2948473" cy="1362270"/>
          </a:xfrm>
          <a:prstGeom prst="cloudCallout">
            <a:avLst>
              <a:gd name="adj1" fmla="val 76635"/>
              <a:gd name="adj2" fmla="val 17979"/>
            </a:avLst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Linux 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72" name="Rectangle 71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3" name="Rectangle 72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" name="Rectangle 73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" name="Rectangle 74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" name="Rectangle 75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" name="Rectangle 76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" name="Rectangle 77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" name="Rectangle 78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" name="Rectangle 79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" name="Rectangle 80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" name="Rectangle 81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" name="Rectangle 82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" name="Rectangle 83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5" name="Rectangle 84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6" name="Rectangle 85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7" name="Rectangle 86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8" name="Rectangle 87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9" name="Straight Arrow Connector 88"/>
          <p:cNvCxnSpPr>
            <a:stCxn id="76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6" idx="3"/>
          </p:cNvCxnSpPr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6" idx="3"/>
          </p:cNvCxnSpPr>
          <p:nvPr/>
        </p:nvCxnSpPr>
        <p:spPr>
          <a:xfrm flipV="1">
            <a:off x="1839169" y="1791475"/>
            <a:ext cx="6585336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6" name="Straight Arrow Connector 45"/>
          <p:cNvCxnSpPr>
            <a:stCxn id="33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Multiply 70"/>
          <p:cNvSpPr/>
          <p:nvPr/>
        </p:nvSpPr>
        <p:spPr bwMode="gray">
          <a:xfrm>
            <a:off x="2724539" y="2006082"/>
            <a:ext cx="803471" cy="587828"/>
          </a:xfrm>
          <a:prstGeom prst="mathMultiply">
            <a:avLst/>
          </a:prstGeom>
          <a:solidFill>
            <a:srgbClr val="FF0000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4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646923" y="5533054"/>
            <a:ext cx="3476343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4370874" y="1483563"/>
            <a:ext cx="65729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5" name="Rectangle 6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Cloud Callout 68"/>
          <p:cNvSpPr/>
          <p:nvPr/>
        </p:nvSpPr>
        <p:spPr bwMode="gray">
          <a:xfrm>
            <a:off x="4943152" y="2531707"/>
            <a:ext cx="2948473" cy="1362270"/>
          </a:xfrm>
          <a:prstGeom prst="cloudCallout">
            <a:avLst>
              <a:gd name="adj1" fmla="val -52058"/>
              <a:gd name="adj2" fmla="val -94350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Same PID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7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Hristo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Iliev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err="1" smtClean="0">
                <a:solidFill>
                  <a:schemeClr val="bg1"/>
                </a:solidFill>
              </a:rPr>
              <a:t>NetWeaver</a:t>
            </a:r>
            <a:r>
              <a:rPr lang="en-US" dirty="0" smtClean="0">
                <a:solidFill>
                  <a:schemeClr val="bg1"/>
                </a:solidFill>
              </a:rPr>
              <a:t> Application Server Java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Eclipse Virgo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AutoShape 10" descr="mage unavailabl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3842" y="2257981"/>
            <a:ext cx="2749301" cy="35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86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 rot="16200000">
            <a:off x="7088329" y="3752806"/>
            <a:ext cx="2672356" cy="659364"/>
          </a:xfrm>
          <a:prstGeom prst="rect">
            <a:avLst/>
          </a:prstGeom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 rot="16200000">
            <a:off x="7958849" y="3753845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2400" b="1" kern="0" dirty="0" smtClean="0">
                <a:ea typeface="Arial Unicode MS" pitchFamily="34" charset="-128"/>
                <a:cs typeface="Arial Unicode MS" pitchFamily="34" charset="-128"/>
              </a:rPr>
              <a:t>PID, Network, Mount, User</a:t>
            </a:r>
            <a:endParaRPr kumimoji="0" lang="en-GB" sz="2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" name="Rectangle 45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1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Containerization = Lightweight Virtualization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726208" y="1147347"/>
            <a:ext cx="8322588" cy="5053921"/>
            <a:chOff x="2364788" y="2554457"/>
            <a:chExt cx="6071288" cy="3135238"/>
          </a:xfrm>
        </p:grpSpPr>
        <p:sp>
          <p:nvSpPr>
            <p:cNvPr id="30" name="Rectangle 29"/>
            <p:cNvSpPr/>
            <p:nvPr/>
          </p:nvSpPr>
          <p:spPr>
            <a:xfrm>
              <a:off x="2364788" y="4544291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71619" y="4156373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Hypervisor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386934" y="2554457"/>
              <a:ext cx="1376386" cy="1546503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13288" y="343593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13283" y="317053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7137" y="259076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109008" y="259075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3906" y="2554457"/>
              <a:ext cx="1376386" cy="1546503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40256" y="344978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0251" y="318438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54105" y="260461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35976" y="260460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03505" y="4291413"/>
              <a:ext cx="2832571" cy="213255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Container Daemon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08314" y="2936832"/>
              <a:ext cx="1376386" cy="127088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45186" y="3663816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759030" y="3084043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340931" y="3084039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87917" y="2936832"/>
              <a:ext cx="1334312" cy="108258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87917" y="4081430"/>
              <a:ext cx="1347018" cy="209982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186062" y="309789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767943" y="3097888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37898" y="5417120"/>
              <a:ext cx="1117161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Virtualization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66524" y="5430966"/>
              <a:ext cx="1322367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Containerization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164182" y="4384817"/>
            <a:ext cx="3865632" cy="514757"/>
          </a:xfrm>
          <a:prstGeom prst="rect">
            <a:avLst/>
          </a:prstGeom>
          <a:solidFill>
            <a:srgbClr val="1F4E79">
              <a:alpha val="80000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Operating System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726208" y="5005582"/>
            <a:ext cx="3873232" cy="567792"/>
          </a:xfrm>
          <a:prstGeom prst="rect">
            <a:avLst/>
          </a:prstGeom>
          <a:solidFill>
            <a:srgbClr val="1F4E79">
              <a:alpha val="80000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6146800" y="4999539"/>
            <a:ext cx="3883014" cy="567792"/>
          </a:xfrm>
          <a:prstGeom prst="rect">
            <a:avLst/>
          </a:prstGeom>
          <a:solidFill>
            <a:srgbClr val="1F4E79">
              <a:alpha val="80000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494467" y="2851262"/>
            <a:ext cx="1203066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smtClean="0"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3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359960" y="61611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873592" y="62947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320259" y="62910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849143" y="16679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838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94981" y="26418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91797" y="23283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359960" y="61611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873592" y="62947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320259" y="62910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849143" y="16679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439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57189" y="26672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94981" y="26418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91797" y="23283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269969" y="2455340"/>
            <a:ext cx="993147" cy="2598868"/>
            <a:chOff x="7492482" y="2901549"/>
            <a:chExt cx="744868" cy="2105390"/>
          </a:xfrm>
        </p:grpSpPr>
        <p:grpSp>
          <p:nvGrpSpPr>
            <p:cNvPr id="21" name="Group 20"/>
            <p:cNvGrpSpPr/>
            <p:nvPr/>
          </p:nvGrpSpPr>
          <p:grpSpPr>
            <a:xfrm>
              <a:off x="7492482" y="2901549"/>
              <a:ext cx="681135" cy="816332"/>
              <a:chOff x="7501813" y="2637778"/>
              <a:chExt cx="681135" cy="816332"/>
            </a:xfrm>
          </p:grpSpPr>
          <p:sp>
            <p:nvSpPr>
              <p:cNvPr id="23" name="Circular Arrow 22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4" name="Circular Arrow 23"/>
              <p:cNvSpPr/>
              <p:nvPr/>
            </p:nvSpPr>
            <p:spPr bwMode="gray">
              <a:xfrm flipH="1" flipV="1">
                <a:off x="7511144" y="2760993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540036" y="4782537"/>
              <a:ext cx="697314" cy="2244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Processes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359960" y="61611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873592" y="62947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320259" y="62910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849143" y="16679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405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ound Diagonal Corner Rectangle 7"/>
          <p:cNvSpPr/>
          <p:nvPr/>
        </p:nvSpPr>
        <p:spPr bwMode="gray">
          <a:xfrm>
            <a:off x="5181300" y="3217333"/>
            <a:ext cx="1455575" cy="1261534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88343" y="3335869"/>
            <a:ext cx="908180" cy="1020909"/>
            <a:chOff x="7501813" y="2637778"/>
            <a:chExt cx="681135" cy="816332"/>
          </a:xfrm>
        </p:grpSpPr>
        <p:sp>
          <p:nvSpPr>
            <p:cNvPr id="10" name="Circular Arrow 9"/>
            <p:cNvSpPr/>
            <p:nvPr/>
          </p:nvSpPr>
          <p:spPr bwMode="gray">
            <a:xfrm>
              <a:off x="7501813" y="2637778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Circular Arrow 10"/>
            <p:cNvSpPr/>
            <p:nvPr/>
          </p:nvSpPr>
          <p:spPr bwMode="gray">
            <a:xfrm flipH="1" flipV="1">
              <a:off x="7511144" y="2760993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32734" y="2503023"/>
            <a:ext cx="3530580" cy="2573008"/>
            <a:chOff x="1844233" y="2336890"/>
            <a:chExt cx="2647935" cy="19052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109872" y="2336890"/>
              <a:ext cx="609542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95020" y="4036987"/>
              <a:ext cx="324608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35525" y="3743035"/>
              <a:ext cx="556643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44233" y="2701653"/>
              <a:ext cx="239249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12" name="Round Diagonal Corner Rectangle 11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22788" y="4658892"/>
              <a:ext cx="864424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3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12" name="Round Diagonal Corner Rectangle 11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22788" y="4658892"/>
              <a:ext cx="864424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259384" y="2277533"/>
            <a:ext cx="1468351" cy="2543258"/>
            <a:chOff x="7289779" y="2901549"/>
            <a:chExt cx="991990" cy="1987739"/>
          </a:xfrm>
        </p:grpSpPr>
        <p:grpSp>
          <p:nvGrpSpPr>
            <p:cNvPr id="20" name="Group 19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22" name="Circular Arrow 21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3" name="Circular Arrow 22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7289779" y="4672793"/>
              <a:ext cx="991990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Georgi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Sabev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 descr="mage unavaila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600" y="2257981"/>
            <a:ext cx="3351600" cy="35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“Build</a:t>
            </a:r>
            <a:r>
              <a:rPr lang="en-US" sz="2800" dirty="0">
                <a:solidFill>
                  <a:schemeClr val="bg1"/>
                </a:solidFill>
              </a:rPr>
              <a:t>, Ship, </a:t>
            </a:r>
            <a:r>
              <a:rPr lang="en-US" sz="2800" dirty="0" smtClean="0">
                <a:solidFill>
                  <a:schemeClr val="bg1"/>
                </a:solidFill>
              </a:rPr>
              <a:t>Run” </a:t>
            </a:r>
            <a:r>
              <a:rPr lang="en-US" sz="2800" b="1" dirty="0" smtClean="0">
                <a:solidFill>
                  <a:schemeClr val="bg1"/>
                </a:solidFill>
              </a:rPr>
              <a:t>Containers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 smtClean="0">
                <a:solidFill>
                  <a:schemeClr val="bg1"/>
                </a:solidFill>
              </a:rPr>
              <a:t>Dockerfile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 smtClean="0">
                <a:solidFill>
                  <a:schemeClr val="bg1"/>
                </a:solidFill>
              </a:rPr>
              <a:t>Docker</a:t>
            </a:r>
            <a:r>
              <a:rPr lang="en-US" sz="2400" dirty="0" smtClean="0">
                <a:solidFill>
                  <a:schemeClr val="bg1"/>
                </a:solidFill>
              </a:rPr>
              <a:t> image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 smtClean="0">
                <a:solidFill>
                  <a:schemeClr val="bg1"/>
                </a:solidFill>
              </a:rPr>
              <a:t>Docker</a:t>
            </a:r>
            <a:r>
              <a:rPr lang="en-US" sz="2400" dirty="0" smtClean="0">
                <a:solidFill>
                  <a:schemeClr val="bg1"/>
                </a:solidFill>
              </a:rPr>
              <a:t> Hub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Logos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76" y="2307417"/>
            <a:ext cx="4198047" cy="2944899"/>
          </a:xfrm>
          <a:prstGeom prst="rect">
            <a:avLst/>
          </a:prstGeom>
        </p:spPr>
      </p:pic>
      <p:sp>
        <p:nvSpPr>
          <p:cNvPr id="14" name="Rounded Rectangular Callout 13"/>
          <p:cNvSpPr/>
          <p:nvPr/>
        </p:nvSpPr>
        <p:spPr>
          <a:xfrm>
            <a:off x="5856639" y="1878792"/>
            <a:ext cx="1414462" cy="628314"/>
          </a:xfrm>
          <a:prstGeom prst="wedgeRoundRectCallout">
            <a:avLst>
              <a:gd name="adj1" fmla="val -22853"/>
              <a:gd name="adj2" fmla="val 1005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Docker</a:t>
            </a:r>
            <a:endParaRPr lang="en-GB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2774952" y="4718257"/>
            <a:ext cx="1414462" cy="628314"/>
          </a:xfrm>
          <a:prstGeom prst="wedgeRoundRectCallout">
            <a:avLst>
              <a:gd name="adj1" fmla="val 73106"/>
              <a:gd name="adj2" fmla="val -427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Linux</a:t>
            </a:r>
            <a:endParaRPr lang="en-GB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8104185" y="4345899"/>
            <a:ext cx="1414462" cy="628314"/>
          </a:xfrm>
          <a:prstGeom prst="wedgeRoundRectCallout">
            <a:avLst>
              <a:gd name="adj1" fmla="val -69318"/>
              <a:gd name="adj2" fmla="val -495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Go </a:t>
            </a:r>
            <a:r>
              <a:rPr lang="en-GB" dirty="0" err="1" smtClean="0"/>
              <a:t>lang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8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29" name="Round Diagonal Corner Rectangle 28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22788" y="4658892"/>
              <a:ext cx="864949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59382" y="2277533"/>
            <a:ext cx="1474763" cy="2543258"/>
            <a:chOff x="7289779" y="2901549"/>
            <a:chExt cx="996322" cy="1987739"/>
          </a:xfrm>
        </p:grpSpPr>
        <p:grpSp>
          <p:nvGrpSpPr>
            <p:cNvPr id="32" name="Group 31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34" name="Circular Arrow 33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5" name="Circular Arrow 34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289779" y="4672793"/>
              <a:ext cx="996322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208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670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354667" y="3064933"/>
            <a:ext cx="9321800" cy="6096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/>
          <p:cNvSpPr/>
          <p:nvPr/>
        </p:nvSpPr>
        <p:spPr bwMode="gray">
          <a:xfrm>
            <a:off x="778932" y="3175005"/>
            <a:ext cx="392017" cy="350925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705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346200" y="3649132"/>
            <a:ext cx="8559800" cy="541867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94267" y="3691467"/>
            <a:ext cx="567811" cy="457200"/>
            <a:chOff x="7608982" y="1236133"/>
            <a:chExt cx="2289096" cy="174643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7932441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566324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608982" y="1511885"/>
              <a:ext cx="2289096" cy="22980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608982" y="2787242"/>
              <a:ext cx="2289096" cy="45959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317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346198" y="4182533"/>
            <a:ext cx="8585201" cy="321734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9666" y="4098442"/>
            <a:ext cx="492313" cy="566367"/>
            <a:chOff x="1032933" y="4276242"/>
            <a:chExt cx="492313" cy="566367"/>
          </a:xfrm>
        </p:grpSpPr>
        <p:sp>
          <p:nvSpPr>
            <p:cNvPr id="16" name="Circular Arrow 15"/>
            <p:cNvSpPr/>
            <p:nvPr/>
          </p:nvSpPr>
          <p:spPr bwMode="gray">
            <a:xfrm>
              <a:off x="1032933" y="4284133"/>
              <a:ext cx="478503" cy="488891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Circular Arrow 16"/>
            <p:cNvSpPr/>
            <p:nvPr/>
          </p:nvSpPr>
          <p:spPr bwMode="gray">
            <a:xfrm flipH="1" flipV="1">
              <a:off x="1046743" y="4276242"/>
              <a:ext cx="478503" cy="56636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415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04480" y="4823601"/>
            <a:ext cx="6337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mtClean="0">
                <a:solidFill>
                  <a:schemeClr val="accent2"/>
                </a:solidFill>
              </a:rPr>
              <a:t>https</a:t>
            </a:r>
            <a:r>
              <a:rPr lang="en-US" sz="3200" dirty="0">
                <a:solidFill>
                  <a:schemeClr val="accent2"/>
                </a:solidFill>
              </a:rPr>
              <a:t>://</a:t>
            </a:r>
            <a:r>
              <a:rPr lang="en-US" sz="3200" dirty="0" err="1">
                <a:solidFill>
                  <a:schemeClr val="accent2"/>
                </a:solidFill>
              </a:rPr>
              <a:t>github.com</a:t>
            </a:r>
            <a:r>
              <a:rPr lang="en-US" sz="3200" dirty="0">
                <a:solidFill>
                  <a:schemeClr val="accent2"/>
                </a:solidFill>
              </a:rPr>
              <a:t>/</a:t>
            </a:r>
            <a:r>
              <a:rPr lang="en-US" sz="3200" dirty="0" err="1">
                <a:solidFill>
                  <a:schemeClr val="accent2"/>
                </a:solidFill>
              </a:rPr>
              <a:t>hsiliev</a:t>
            </a:r>
            <a:r>
              <a:rPr lang="en-US" sz="3200" dirty="0">
                <a:solidFill>
                  <a:schemeClr val="accent2"/>
                </a:solidFill>
              </a:rPr>
              <a:t>/strangers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212502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5206047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21" y="101360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3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Containers: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223950"/>
            <a:ext cx="10422466" cy="4953013"/>
          </a:xfrm>
        </p:spPr>
        <p:txBody>
          <a:bodyPr vert="horz"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Pros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Isolation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Easy to maintain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Multi-platform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Discipline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6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Pictures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Creative Commons @ Flickr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46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Software Production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Complexity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Tests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Automation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71" y="2024442"/>
            <a:ext cx="6117003" cy="337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3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2362200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Pipelines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Multiple-builds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85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Build servers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Jenkins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Travis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Homegrown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321368"/>
            <a:ext cx="4986072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4267204"/>
            <a:ext cx="11277600" cy="19219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Concourse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CI, Pipelines, Delivery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Reproducible builds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Simple building blocks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err="1" smtClean="0">
                <a:solidFill>
                  <a:schemeClr val="bg1"/>
                </a:solidFill>
              </a:rPr>
              <a:t>Docker</a:t>
            </a:r>
            <a:r>
              <a:rPr lang="en-US" sz="2800" dirty="0" smtClean="0">
                <a:solidFill>
                  <a:schemeClr val="bg1"/>
                </a:solidFill>
              </a:rPr>
              <a:t> containers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30" y="2063590"/>
            <a:ext cx="4198047" cy="28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6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Concepts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Resources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>
                <a:solidFill>
                  <a:schemeClr val="bg1"/>
                </a:solidFill>
              </a:rPr>
              <a:t>Tasks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Jobs</a:t>
            </a:r>
          </a:p>
        </p:txBody>
      </p:sp>
      <p:sp>
        <p:nvSpPr>
          <p:cNvPr id="2" name="Rectangle 1"/>
          <p:cNvSpPr/>
          <p:nvPr/>
        </p:nvSpPr>
        <p:spPr>
          <a:xfrm>
            <a:off x="6951142" y="2785533"/>
            <a:ext cx="3098800" cy="16679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Build Job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Configure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Make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Install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>
            <a:stCxn id="2" idx="1"/>
          </p:cNvCxnSpPr>
          <p:nvPr/>
        </p:nvCxnSpPr>
        <p:spPr>
          <a:xfrm flipH="1">
            <a:off x="5571068" y="3619500"/>
            <a:ext cx="1380074" cy="21166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2" idx="3"/>
          </p:cNvCxnSpPr>
          <p:nvPr/>
        </p:nvCxnSpPr>
        <p:spPr>
          <a:xfrm flipH="1">
            <a:off x="10049942" y="3615266"/>
            <a:ext cx="1380058" cy="4234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30334" y="3208868"/>
            <a:ext cx="82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9400" y="3200399"/>
            <a:ext cx="78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Binary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pipeli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100"/>
            <a:ext cx="12192000" cy="1950328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267200" y="4504267"/>
            <a:ext cx="1270000" cy="558800"/>
          </a:xfrm>
          <a:prstGeom prst="wedgeRoundRectCallout">
            <a:avLst>
              <a:gd name="adj1" fmla="val 20500"/>
              <a:gd name="adj2" fmla="val -12386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9381066" y="1667934"/>
            <a:ext cx="1270000" cy="558800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4512733" y="1701799"/>
            <a:ext cx="1270000" cy="601134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validated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 YML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 numCol="2"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resources: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type: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source: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uri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source.git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branch: </a:t>
            </a: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master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jobs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plan: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get: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task: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  file: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build.yml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20673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8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04480" y="4823601"/>
            <a:ext cx="6337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mtClean="0">
                <a:solidFill>
                  <a:schemeClr val="accent2"/>
                </a:solidFill>
              </a:rPr>
              <a:t>https</a:t>
            </a:r>
            <a:r>
              <a:rPr lang="en-US" sz="3200" dirty="0">
                <a:solidFill>
                  <a:schemeClr val="accent2"/>
                </a:solidFill>
              </a:rPr>
              <a:t>://</a:t>
            </a:r>
            <a:r>
              <a:rPr lang="en-US" sz="3200" dirty="0" err="1">
                <a:solidFill>
                  <a:schemeClr val="accent2"/>
                </a:solidFill>
              </a:rPr>
              <a:t>github.com</a:t>
            </a:r>
            <a:r>
              <a:rPr lang="en-US" sz="3200" dirty="0">
                <a:solidFill>
                  <a:schemeClr val="accent2"/>
                </a:solidFill>
              </a:rPr>
              <a:t>/</a:t>
            </a:r>
            <a:r>
              <a:rPr lang="en-US" sz="3200" dirty="0" err="1">
                <a:solidFill>
                  <a:schemeClr val="accent2"/>
                </a:solidFill>
              </a:rPr>
              <a:t>hsiliev</a:t>
            </a:r>
            <a:r>
              <a:rPr lang="en-US" sz="3200" dirty="0">
                <a:solidFill>
                  <a:schemeClr val="accent2"/>
                </a:solidFill>
              </a:rPr>
              <a:t>/strangers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212502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5206047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21" y="101360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2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Creating Working Software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Automation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634068"/>
            <a:ext cx="540845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223950"/>
            <a:ext cx="10422466" cy="4953013"/>
          </a:xfrm>
        </p:spPr>
        <p:txBody>
          <a:bodyPr vert="horz"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Pros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Native pipeline support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Release process modeling</a:t>
            </a:r>
            <a:endParaRPr lang="en-US" sz="2400" dirty="0">
              <a:solidFill>
                <a:schemeClr val="bg1"/>
              </a:solidFill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Cons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Maturity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Scripting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31" y="3021259"/>
            <a:ext cx="4198047" cy="18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4267204"/>
            <a:ext cx="11277600" cy="1921996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Q&amp;A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1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8573"/>
            <a:ext cx="12218895" cy="1255428"/>
          </a:xfrm>
        </p:spPr>
        <p:txBody>
          <a:bodyPr>
            <a:normAutofit/>
          </a:bodyPr>
          <a:lstStyle/>
          <a:p>
            <a:r>
              <a:rPr lang="en-US" sz="7200" spc="-150" dirty="0" smtClean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bg-BG" sz="7200" spc="-150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  <a:endParaRPr lang="en-US" sz="72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8679" y="3327400"/>
            <a:ext cx="9144000" cy="2102609"/>
          </a:xfrm>
          <a:noFill/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>
                <a:solidFill>
                  <a:schemeClr val="accent2"/>
                </a:solidFill>
              </a:rPr>
              <a:t>hristo.iliev@sap.com</a:t>
            </a:r>
          </a:p>
          <a:p>
            <a:pPr>
              <a:lnSpc>
                <a:spcPct val="160000"/>
              </a:lnSpc>
            </a:pPr>
            <a:r>
              <a:rPr lang="en-US" dirty="0" err="1" smtClean="0">
                <a:solidFill>
                  <a:schemeClr val="accent2"/>
                </a:solidFill>
              </a:rPr>
              <a:t>georgi.sabev@sap.com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lnSpc>
                <a:spcPct val="16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25" y="3629733"/>
            <a:ext cx="419873" cy="275179"/>
          </a:xfrm>
          <a:prstGeom prst="rect">
            <a:avLst/>
          </a:prstGeom>
        </p:spPr>
      </p:pic>
      <p:sp>
        <p:nvSpPr>
          <p:cNvPr id="21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| SAP Labs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59" y="4349399"/>
            <a:ext cx="419873" cy="2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7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Problems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Test Pollution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Environment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Database records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Files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Programs / libraries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 descr="8472116773_546a7828ea_z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913468"/>
            <a:ext cx="54084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 contention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Processes compete for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CPU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Memory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I/O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2036003"/>
            <a:ext cx="5408451" cy="3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2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Multiple environments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Mobile / Desktop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Cloud / Standalone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Databases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Versions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1" y="2218122"/>
            <a:ext cx="4463938" cy="29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5882</TotalTime>
  <Words>2115</Words>
  <Application>Microsoft Macintosh PowerPoint</Application>
  <PresentationFormat>Widescreen</PresentationFormat>
  <Paragraphs>686</Paragraphs>
  <Slides>52</Slides>
  <Notes>42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 Unicode MS</vt:lpstr>
      <vt:lpstr>Calibri</vt:lpstr>
      <vt:lpstr>Calibri Light</vt:lpstr>
      <vt:lpstr>Courier New</vt:lpstr>
      <vt:lpstr>Lucida Console</vt:lpstr>
      <vt:lpstr>Arial</vt:lpstr>
      <vt:lpstr>Office Theme</vt:lpstr>
      <vt:lpstr>Don’t talk to strangers </vt:lpstr>
      <vt:lpstr>PowerPoint Presentation</vt:lpstr>
      <vt:lpstr>PowerPoint Presentation</vt:lpstr>
      <vt:lpstr>Pictures Creative Commons @ Flickr</vt:lpstr>
      <vt:lpstr>PowerPoint Presentation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Containers build, isolate, 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Pipelines Multiple-builds</vt:lpstr>
      <vt:lpstr>PowerPoint Presentation</vt:lpstr>
      <vt:lpstr>Concourse CI, Pipelines, Delivery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Q&amp;A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Заглавие на  презентацията</dc:title>
  <dc:creator>Spasimir Dinev</dc:creator>
  <cp:lastModifiedBy>Iliev, Hristo</cp:lastModifiedBy>
  <cp:revision>331</cp:revision>
  <dcterms:created xsi:type="dcterms:W3CDTF">2015-10-05T08:20:51Z</dcterms:created>
  <dcterms:modified xsi:type="dcterms:W3CDTF">2015-11-18T15:58:14Z</dcterms:modified>
</cp:coreProperties>
</file>